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61" r:id="rId2"/>
    <p:sldId id="283" r:id="rId3"/>
    <p:sldId id="288" r:id="rId4"/>
    <p:sldId id="284" r:id="rId5"/>
    <p:sldId id="285" r:id="rId6"/>
    <p:sldId id="286" r:id="rId7"/>
    <p:sldId id="287" r:id="rId8"/>
    <p:sldId id="291" r:id="rId9"/>
    <p:sldId id="292" r:id="rId10"/>
    <p:sldId id="293" r:id="rId11"/>
    <p:sldId id="294" r:id="rId12"/>
    <p:sldId id="295" r:id="rId13"/>
    <p:sldId id="296" r:id="rId14"/>
    <p:sldId id="297" r:id="rId15"/>
    <p:sldId id="298" r:id="rId16"/>
    <p:sldId id="299" r:id="rId17"/>
    <p:sldId id="300" r:id="rId18"/>
    <p:sldId id="301" r:id="rId19"/>
    <p:sldId id="302" r:id="rId2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40" autoAdjust="0"/>
    <p:restoredTop sz="94660"/>
  </p:normalViewPr>
  <p:slideViewPr>
    <p:cSldViewPr snapToGrid="0">
      <p:cViewPr varScale="1">
        <p:scale>
          <a:sx n="70" d="100"/>
          <a:sy n="70" d="100"/>
        </p:scale>
        <p:origin x="57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E5CD7E-3D34-4BCD-8CF2-C1094C17A8A0}" type="datetimeFigureOut">
              <a:rPr lang="en-GB" smtClean="0"/>
              <a:t>12/06/2020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933999-8C7F-4789-BF56-BFD81DC6EC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31989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E5CD7E-3D34-4BCD-8CF2-C1094C17A8A0}" type="datetimeFigureOut">
              <a:rPr lang="en-GB" smtClean="0"/>
              <a:t>12/06/2020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933999-8C7F-4789-BF56-BFD81DC6EC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632384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E5CD7E-3D34-4BCD-8CF2-C1094C17A8A0}" type="datetimeFigureOut">
              <a:rPr lang="en-GB" smtClean="0"/>
              <a:t>12/06/2020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933999-8C7F-4789-BF56-BFD81DC6EC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55090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E5CD7E-3D34-4BCD-8CF2-C1094C17A8A0}" type="datetimeFigureOut">
              <a:rPr lang="en-GB" smtClean="0"/>
              <a:t>12/06/2020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933999-8C7F-4789-BF56-BFD81DC6EC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616323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E5CD7E-3D34-4BCD-8CF2-C1094C17A8A0}" type="datetimeFigureOut">
              <a:rPr lang="en-GB" smtClean="0"/>
              <a:t>12/06/2020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933999-8C7F-4789-BF56-BFD81DC6EC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978305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E5CD7E-3D34-4BCD-8CF2-C1094C17A8A0}" type="datetimeFigureOut">
              <a:rPr lang="en-GB" smtClean="0"/>
              <a:t>12/06/2020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933999-8C7F-4789-BF56-BFD81DC6EC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269286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E5CD7E-3D34-4BCD-8CF2-C1094C17A8A0}" type="datetimeFigureOut">
              <a:rPr lang="en-GB" smtClean="0"/>
              <a:t>12/06/2020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933999-8C7F-4789-BF56-BFD81DC6EC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610244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E5CD7E-3D34-4BCD-8CF2-C1094C17A8A0}" type="datetimeFigureOut">
              <a:rPr lang="en-GB" smtClean="0"/>
              <a:t>12/06/2020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933999-8C7F-4789-BF56-BFD81DC6EC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541417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E5CD7E-3D34-4BCD-8CF2-C1094C17A8A0}" type="datetimeFigureOut">
              <a:rPr lang="en-GB" smtClean="0"/>
              <a:t>12/06/2020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933999-8C7F-4789-BF56-BFD81DC6EC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451606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E5CD7E-3D34-4BCD-8CF2-C1094C17A8A0}" type="datetimeFigureOut">
              <a:rPr lang="en-GB" smtClean="0"/>
              <a:t>12/06/2020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933999-8C7F-4789-BF56-BFD81DC6EC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780092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E5CD7E-3D34-4BCD-8CF2-C1094C17A8A0}" type="datetimeFigureOut">
              <a:rPr lang="en-GB" smtClean="0"/>
              <a:t>12/06/2020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933999-8C7F-4789-BF56-BFD81DC6EC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66613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E5CD7E-3D34-4BCD-8CF2-C1094C17A8A0}" type="datetimeFigureOut">
              <a:rPr lang="en-GB" smtClean="0"/>
              <a:t>12/06/2020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933999-8C7F-4789-BF56-BFD81DC6EC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914030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8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0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2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image" Target="../media/image3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4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image" Target="../media/image3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6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1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5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Berlin Sans FB" panose="020E0602020502020306" pitchFamily="34" charset="0"/>
              </a:rPr>
              <a:t>Halving even numbers to 10</a:t>
            </a:r>
            <a:endParaRPr lang="en-GB" dirty="0">
              <a:latin typeface="Berlin Sans FB" panose="020E0602020502020306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Berlin Sans FB" panose="020E0602020502020306" pitchFamily="34" charset="0"/>
              </a:rPr>
              <a:t>Complete the questions on each slide.</a:t>
            </a:r>
          </a:p>
          <a:p>
            <a:r>
              <a:rPr lang="en-US" dirty="0" smtClean="0">
                <a:latin typeface="Berlin Sans FB" panose="020E0602020502020306" pitchFamily="34" charset="0"/>
              </a:rPr>
              <a:t>To help you see the number fact, </a:t>
            </a:r>
            <a:r>
              <a:rPr lang="en-US" dirty="0" smtClean="0">
                <a:latin typeface="Berlin Sans FB" panose="020E0602020502020306" pitchFamily="34" charset="0"/>
              </a:rPr>
              <a:t>separate the</a:t>
            </a:r>
            <a:r>
              <a:rPr lang="en-US" dirty="0" smtClean="0">
                <a:latin typeface="Berlin Sans FB" panose="020E0602020502020306" pitchFamily="34" charset="0"/>
              </a:rPr>
              <a:t> </a:t>
            </a:r>
            <a:r>
              <a:rPr lang="en-US" dirty="0" smtClean="0">
                <a:latin typeface="Berlin Sans FB" panose="020E0602020502020306" pitchFamily="34" charset="0"/>
              </a:rPr>
              <a:t>tens </a:t>
            </a:r>
            <a:r>
              <a:rPr lang="en-US" dirty="0" smtClean="0">
                <a:latin typeface="Berlin Sans FB" panose="020E0602020502020306" pitchFamily="34" charset="0"/>
              </a:rPr>
              <a:t>frame into 2 equal parts.</a:t>
            </a:r>
            <a:endParaRPr lang="en-US" dirty="0" smtClean="0">
              <a:latin typeface="Berlin Sans FB" panose="020E0602020502020306" pitchFamily="34" charset="0"/>
            </a:endParaRPr>
          </a:p>
          <a:p>
            <a:r>
              <a:rPr lang="en-US" dirty="0" smtClean="0">
                <a:latin typeface="Berlin Sans FB" panose="020E0602020502020306" pitchFamily="34" charset="0"/>
              </a:rPr>
              <a:t>The slides are increasingly challenging. Look for these signposts to see if it is relevant for you.</a:t>
            </a:r>
          </a:p>
          <a:p>
            <a:endParaRPr lang="en-US" dirty="0"/>
          </a:p>
        </p:txBody>
      </p:sp>
      <p:pic>
        <p:nvPicPr>
          <p:cNvPr id="2050" name="Picture 2" descr="https://images.vexels.com/media/users/17482/112799/raw/a4f4aa69a9f3e94e368ce9deb23999d5-signpost-vector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3224" y="4143232"/>
            <a:ext cx="2587624" cy="23450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1204955" y="4806395"/>
            <a:ext cx="178067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latin typeface="Berlin Sans FB" panose="020E0602020502020306" pitchFamily="34" charset="0"/>
              </a:rPr>
              <a:t>All year groups</a:t>
            </a:r>
            <a:endParaRPr lang="en-GB" sz="2400" b="1" dirty="0">
              <a:latin typeface="Berlin Sans FB" panose="020E0602020502020306" pitchFamily="34" charset="0"/>
            </a:endParaRPr>
          </a:p>
        </p:txBody>
      </p:sp>
      <p:pic>
        <p:nvPicPr>
          <p:cNvPr id="10" name="Picture 2" descr="https://images.vexels.com/media/users/17482/112799/raw/a4f4aa69a9f3e94e368ce9deb23999d5-signpost-vector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88504" y="4161673"/>
            <a:ext cx="2587624" cy="23450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2" descr="https://images.vexels.com/media/users/17482/112799/raw/a4f4aa69a9f3e94e368ce9deb23999d5-signpost-vector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21152" y="4161673"/>
            <a:ext cx="2587624" cy="23450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TextBox 11"/>
          <p:cNvSpPr txBox="1"/>
          <p:nvPr/>
        </p:nvSpPr>
        <p:spPr>
          <a:xfrm>
            <a:off x="6665912" y="4806396"/>
            <a:ext cx="210026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latin typeface="Berlin Sans FB" panose="020E0602020502020306" pitchFamily="34" charset="0"/>
              </a:rPr>
              <a:t>Year</a:t>
            </a:r>
          </a:p>
          <a:p>
            <a:pPr algn="ctr"/>
            <a:r>
              <a:rPr lang="en-US" sz="2400" b="1" dirty="0" smtClean="0">
                <a:latin typeface="Berlin Sans FB" panose="020E0602020502020306" pitchFamily="34" charset="0"/>
              </a:rPr>
              <a:t>3 onwards</a:t>
            </a:r>
            <a:endParaRPr lang="en-GB" sz="2400" b="1" dirty="0">
              <a:latin typeface="Berlin Sans FB" panose="020E0602020502020306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9169651" y="4806396"/>
            <a:ext cx="212917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latin typeface="Berlin Sans FB" panose="020E0602020502020306" pitchFamily="34" charset="0"/>
              </a:rPr>
              <a:t>Year</a:t>
            </a:r>
          </a:p>
          <a:p>
            <a:pPr algn="ctr"/>
            <a:r>
              <a:rPr lang="en-US" sz="2400" b="1" dirty="0">
                <a:latin typeface="Berlin Sans FB" panose="020E0602020502020306" pitchFamily="34" charset="0"/>
              </a:rPr>
              <a:t>4</a:t>
            </a:r>
            <a:r>
              <a:rPr lang="en-US" sz="2400" b="1" dirty="0" smtClean="0">
                <a:latin typeface="Berlin Sans FB" panose="020E0602020502020306" pitchFamily="34" charset="0"/>
              </a:rPr>
              <a:t>  onwards</a:t>
            </a:r>
            <a:endParaRPr lang="en-GB" sz="2400" b="1" dirty="0">
              <a:latin typeface="Berlin Sans FB" panose="020E0602020502020306" pitchFamily="34" charset="0"/>
            </a:endParaRPr>
          </a:p>
        </p:txBody>
      </p:sp>
      <p:pic>
        <p:nvPicPr>
          <p:cNvPr id="15" name="Picture 2" descr="https://images.vexels.com/media/users/17482/112799/raw/a4f4aa69a9f3e94e368ce9deb23999d5-signpost-vector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54119" y="4143232"/>
            <a:ext cx="2587624" cy="23450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TextBox 15"/>
          <p:cNvSpPr txBox="1"/>
          <p:nvPr/>
        </p:nvSpPr>
        <p:spPr>
          <a:xfrm>
            <a:off x="3876612" y="4806396"/>
            <a:ext cx="210026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latin typeface="Berlin Sans FB" panose="020E0602020502020306" pitchFamily="34" charset="0"/>
              </a:rPr>
              <a:t>Year</a:t>
            </a:r>
          </a:p>
          <a:p>
            <a:pPr algn="ctr"/>
            <a:r>
              <a:rPr lang="en-US" sz="2400" b="1" dirty="0">
                <a:latin typeface="Berlin Sans FB" panose="020E0602020502020306" pitchFamily="34" charset="0"/>
              </a:rPr>
              <a:t>1</a:t>
            </a:r>
            <a:r>
              <a:rPr lang="en-US" sz="2400" b="1" dirty="0" smtClean="0">
                <a:latin typeface="Berlin Sans FB" panose="020E0602020502020306" pitchFamily="34" charset="0"/>
              </a:rPr>
              <a:t>  onwards</a:t>
            </a:r>
            <a:endParaRPr lang="en-GB" sz="2400" b="1" dirty="0">
              <a:latin typeface="Berlin Sans FB" panose="020E0602020502020306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81539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55863" y="1591385"/>
            <a:ext cx="5460100" cy="209351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68294" y="1690688"/>
            <a:ext cx="924326" cy="4960956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92620" y="1690688"/>
            <a:ext cx="924326" cy="4960956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8899" y="5443947"/>
            <a:ext cx="1618601" cy="14140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280998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44799" y="1821052"/>
            <a:ext cx="5493436" cy="313308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82725" y="1821052"/>
            <a:ext cx="1012239" cy="4950563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94964" y="1821052"/>
            <a:ext cx="1012239" cy="4950563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8899" y="5443947"/>
            <a:ext cx="1618601" cy="14140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502781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07386" y="1823469"/>
            <a:ext cx="5760977" cy="4331671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59855" y="1823469"/>
            <a:ext cx="1036542" cy="4983806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96397" y="1823469"/>
            <a:ext cx="1036542" cy="4983806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8899" y="5443947"/>
            <a:ext cx="1618601" cy="14140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436386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285932" y="1690688"/>
            <a:ext cx="5436358" cy="506704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47656" y="1745703"/>
            <a:ext cx="1028467" cy="495701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76123" y="1745703"/>
            <a:ext cx="1028467" cy="495701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8899" y="5443947"/>
            <a:ext cx="1618601" cy="14140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826270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val 7"/>
          <p:cNvSpPr/>
          <p:nvPr/>
        </p:nvSpPr>
        <p:spPr>
          <a:xfrm>
            <a:off x="3961825" y="2967951"/>
            <a:ext cx="820412" cy="780041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latin typeface="Berlin Sans FB" panose="020E0602020502020306" pitchFamily="34" charset="0"/>
              </a:rPr>
              <a:t>The next set of questions follow the same pattern, but the numbers are 10 times </a:t>
            </a:r>
            <a:r>
              <a:rPr lang="en-US" dirty="0" smtClean="0">
                <a:latin typeface="Berlin Sans FB" panose="020E0602020502020306" pitchFamily="34" charset="0"/>
              </a:rPr>
              <a:t>smaller</a:t>
            </a:r>
            <a:r>
              <a:rPr lang="en-US" dirty="0" smtClean="0">
                <a:latin typeface="Berlin Sans FB" panose="020E0602020502020306" pitchFamily="34" charset="0"/>
              </a:rPr>
              <a:t>.</a:t>
            </a:r>
            <a:endParaRPr lang="en-GB" dirty="0">
              <a:latin typeface="Berlin Sans FB" panose="020E0602020502020306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451447"/>
            <a:ext cx="10515600" cy="3725515"/>
          </a:xfrm>
        </p:spPr>
        <p:txBody>
          <a:bodyPr/>
          <a:lstStyle/>
          <a:p>
            <a:r>
              <a:rPr lang="en-US" dirty="0" smtClean="0">
                <a:latin typeface="Berlin Sans FB" panose="020E0602020502020306" pitchFamily="34" charset="0"/>
              </a:rPr>
              <a:t>Each counter now has a value of </a:t>
            </a:r>
            <a:r>
              <a:rPr lang="en-US" dirty="0" smtClean="0">
                <a:latin typeface="Berlin Sans FB" panose="020E0602020502020306" pitchFamily="34" charset="0"/>
              </a:rPr>
              <a:t>0.1</a:t>
            </a:r>
            <a:endParaRPr lang="en-US" dirty="0" smtClean="0">
              <a:latin typeface="Berlin Sans FB" panose="020E0602020502020306" pitchFamily="34" charset="0"/>
            </a:endParaRPr>
          </a:p>
          <a:p>
            <a:endParaRPr lang="en-US" dirty="0" smtClean="0">
              <a:latin typeface="Berlin Sans FB" panose="020E0602020502020306" pitchFamily="34" charset="0"/>
            </a:endParaRPr>
          </a:p>
          <a:p>
            <a:endParaRPr lang="en-US" dirty="0" smtClean="0">
              <a:latin typeface="Berlin Sans FB" panose="020E0602020502020306" pitchFamily="34" charset="0"/>
            </a:endParaRPr>
          </a:p>
          <a:p>
            <a:pPr marL="0" indent="0">
              <a:buNone/>
            </a:pPr>
            <a:r>
              <a:rPr lang="en-US" dirty="0" smtClean="0">
                <a:latin typeface="Berlin Sans FB" panose="020E0602020502020306" pitchFamily="34" charset="0"/>
              </a:rPr>
              <a:t>  A full</a:t>
            </a:r>
            <a:r>
              <a:rPr lang="en-US" dirty="0" smtClean="0">
                <a:latin typeface="Berlin Sans FB" panose="020E0602020502020306" pitchFamily="34" charset="0"/>
              </a:rPr>
              <a:t> </a:t>
            </a:r>
            <a:r>
              <a:rPr lang="en-US" dirty="0" smtClean="0">
                <a:latin typeface="Berlin Sans FB" panose="020E0602020502020306" pitchFamily="34" charset="0"/>
              </a:rPr>
              <a:t>tens frame</a:t>
            </a:r>
            <a:r>
              <a:rPr lang="en-US" dirty="0" smtClean="0">
                <a:latin typeface="Berlin Sans FB" panose="020E0602020502020306" pitchFamily="34" charset="0"/>
              </a:rPr>
              <a:t>, now </a:t>
            </a:r>
            <a:r>
              <a:rPr lang="en-US" dirty="0" smtClean="0">
                <a:latin typeface="Berlin Sans FB" panose="020E0602020502020306" pitchFamily="34" charset="0"/>
              </a:rPr>
              <a:t>has a </a:t>
            </a:r>
            <a:r>
              <a:rPr lang="en-US" dirty="0">
                <a:latin typeface="Berlin Sans FB" panose="020E0602020502020306" pitchFamily="34" charset="0"/>
              </a:rPr>
              <a:t> </a:t>
            </a:r>
            <a:r>
              <a:rPr lang="en-US" dirty="0" smtClean="0">
                <a:latin typeface="Berlin Sans FB" panose="020E0602020502020306" pitchFamily="34" charset="0"/>
              </a:rPr>
              <a:t>value of </a:t>
            </a:r>
            <a:r>
              <a:rPr lang="en-US" dirty="0" smtClean="0">
                <a:latin typeface="Berlin Sans FB" panose="020E0602020502020306" pitchFamily="34" charset="0"/>
              </a:rPr>
              <a:t>1.</a:t>
            </a:r>
            <a:endParaRPr lang="en-GB" dirty="0">
              <a:latin typeface="Berlin Sans FB" panose="020E0602020502020306" pitchFamily="34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64367" y="3357972"/>
            <a:ext cx="3959060" cy="3063725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4083441" y="3096362"/>
            <a:ext cx="69879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0.1</a:t>
            </a:r>
            <a:endParaRPr lang="en-GB" sz="2800" dirty="0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7521" y="5404514"/>
            <a:ext cx="1619250" cy="13557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823670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426246" y="1713944"/>
            <a:ext cx="1076824" cy="5002461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7521" y="5404514"/>
            <a:ext cx="1619250" cy="1355749"/>
          </a:xfrm>
          <a:prstGeom prst="rect">
            <a:avLst/>
          </a:prstGeom>
        </p:spPr>
      </p:pic>
      <p:pic>
        <p:nvPicPr>
          <p:cNvPr id="6" name="Content Placeholder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03070" y="1713944"/>
            <a:ext cx="1076824" cy="5002461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537206" y="1713944"/>
            <a:ext cx="5332030" cy="10429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757588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585540" y="1716083"/>
            <a:ext cx="1072060" cy="504418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7521" y="5404514"/>
            <a:ext cx="1619250" cy="1355749"/>
          </a:xfrm>
          <a:prstGeom prst="rect">
            <a:avLst/>
          </a:prstGeom>
        </p:spPr>
      </p:pic>
      <p:pic>
        <p:nvPicPr>
          <p:cNvPr id="6" name="Content Placeholder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57600" y="1690688"/>
            <a:ext cx="1072060" cy="504418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76999" y="1798112"/>
            <a:ext cx="5478439" cy="20279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827309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653138" y="1690688"/>
            <a:ext cx="1099996" cy="4983932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7521" y="5404514"/>
            <a:ext cx="1619250" cy="1355749"/>
          </a:xfrm>
          <a:prstGeom prst="rect">
            <a:avLst/>
          </a:prstGeom>
        </p:spPr>
      </p:pic>
      <p:pic>
        <p:nvPicPr>
          <p:cNvPr id="6" name="Content Placeholder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57600" y="1690688"/>
            <a:ext cx="1099996" cy="4983932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378586" y="1526915"/>
            <a:ext cx="5508613" cy="32753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32236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626482" y="1799763"/>
            <a:ext cx="1044766" cy="4915758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7521" y="5404514"/>
            <a:ext cx="1619250" cy="1355749"/>
          </a:xfrm>
          <a:prstGeom prst="rect">
            <a:avLst/>
          </a:prstGeom>
        </p:spPr>
      </p:pic>
      <p:pic>
        <p:nvPicPr>
          <p:cNvPr id="6" name="Content Placeholder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71248" y="1799763"/>
            <a:ext cx="1044766" cy="4915758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316923" y="1690688"/>
            <a:ext cx="5447447" cy="42905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7527289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519893" y="1690688"/>
            <a:ext cx="1118405" cy="503282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7521" y="5404514"/>
            <a:ext cx="1619250" cy="1355749"/>
          </a:xfrm>
          <a:prstGeom prst="rect">
            <a:avLst/>
          </a:prstGeom>
        </p:spPr>
      </p:pic>
      <p:pic>
        <p:nvPicPr>
          <p:cNvPr id="6" name="Content Placeholder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20086" y="1690687"/>
            <a:ext cx="1118405" cy="5032823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673683" y="1785939"/>
            <a:ext cx="5309050" cy="48423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81949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56564" y="125329"/>
            <a:ext cx="10515600" cy="1325563"/>
          </a:xfrm>
        </p:spPr>
        <p:txBody>
          <a:bodyPr/>
          <a:lstStyle/>
          <a:p>
            <a:r>
              <a:rPr lang="en-US" dirty="0" smtClean="0">
                <a:latin typeface="Berlin Sans FB" panose="020E0602020502020306" pitchFamily="34" charset="0"/>
              </a:rPr>
              <a:t>Find half of these numbers to 10.</a:t>
            </a:r>
            <a:endParaRPr lang="en-GB" dirty="0">
              <a:latin typeface="Berlin Sans FB" panose="020E0602020502020306" pitchFamily="34" charset="0"/>
            </a:endParaRPr>
          </a:p>
        </p:txBody>
      </p:sp>
      <p:pic>
        <p:nvPicPr>
          <p:cNvPr id="5" name="Picture 4" descr="The MSW@USC Diversity Toolkit: A Guide to Discussing Identity ...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29660" y="2262"/>
            <a:ext cx="2962340" cy="7858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9366" y="5431135"/>
            <a:ext cx="1523938" cy="1400613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84379" y="1450892"/>
            <a:ext cx="1123509" cy="5007243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81846" y="1450891"/>
            <a:ext cx="1123509" cy="5007243"/>
          </a:xfrm>
          <a:prstGeom prst="rect">
            <a:avLst/>
          </a:prstGeom>
        </p:spPr>
      </p:pic>
      <p:sp>
        <p:nvSpPr>
          <p:cNvPr id="23" name="Rounded Rectangular Callout 22"/>
          <p:cNvSpPr/>
          <p:nvPr/>
        </p:nvSpPr>
        <p:spPr>
          <a:xfrm>
            <a:off x="7601803" y="2756848"/>
            <a:ext cx="3248167" cy="1583140"/>
          </a:xfrm>
          <a:prstGeom prst="wedgeRoundRectCallout">
            <a:avLst>
              <a:gd name="adj1" fmla="val -59909"/>
              <a:gd name="adj2" fmla="val 110776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4" name="TextBox 23"/>
          <p:cNvSpPr txBox="1"/>
          <p:nvPr/>
        </p:nvSpPr>
        <p:spPr>
          <a:xfrm>
            <a:off x="7710985" y="2866030"/>
            <a:ext cx="2999845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600" dirty="0" smtClean="0">
                <a:latin typeface="Berlin Sans FB" panose="020E0602020502020306" pitchFamily="34" charset="0"/>
              </a:rPr>
              <a:t>Remember, you can slide the tens frame apart to find 1 half.</a:t>
            </a:r>
            <a:endParaRPr lang="en-GB" sz="2600" dirty="0">
              <a:latin typeface="Berlin Sans FB" panose="020E0602020502020306" pitchFamily="34" charset="0"/>
            </a:endParaRPr>
          </a:p>
        </p:txBody>
      </p:sp>
      <p:cxnSp>
        <p:nvCxnSpPr>
          <p:cNvPr id="26" name="Straight Arrow Connector 25"/>
          <p:cNvCxnSpPr/>
          <p:nvPr/>
        </p:nvCxnSpPr>
        <p:spPr>
          <a:xfrm>
            <a:off x="3507475" y="3671248"/>
            <a:ext cx="1128228" cy="2729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427349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522634" y="1690688"/>
            <a:ext cx="5146201" cy="4967720"/>
          </a:xfrm>
          <a:prstGeom prst="rect">
            <a:avLst/>
          </a:prstGeom>
        </p:spPr>
      </p:pic>
      <p:pic>
        <p:nvPicPr>
          <p:cNvPr id="5" name="Picture 4" descr="The MSW@USC Diversity Toolkit: A Guide to Discussing Identity ...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29660" y="2262"/>
            <a:ext cx="2962340" cy="7858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9366" y="5431135"/>
            <a:ext cx="1523938" cy="1400613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984459" y="1651165"/>
            <a:ext cx="1123509" cy="5007243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07968" y="1651164"/>
            <a:ext cx="1123509" cy="50072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5305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The MSW@USC Diversity Toolkit: A Guide to Discussing Identity ...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29660" y="2262"/>
            <a:ext cx="2962340" cy="7858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9366" y="5431135"/>
            <a:ext cx="1523938" cy="1400613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982577" y="1631062"/>
            <a:ext cx="1125391" cy="5027346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60256" y="1631062"/>
            <a:ext cx="1125391" cy="5027346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263326" y="1731061"/>
            <a:ext cx="5132555" cy="19229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1901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The MSW@USC Diversity Toolkit: A Guide to Discussing Identity ...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29660" y="2262"/>
            <a:ext cx="2962340" cy="7858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9366" y="5431135"/>
            <a:ext cx="1523938" cy="1400613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982577" y="1631062"/>
            <a:ext cx="1125391" cy="5027346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62903" y="1631062"/>
            <a:ext cx="1125391" cy="5027346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442950" y="1631061"/>
            <a:ext cx="5129213" cy="30171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04634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The MSW@USC Diversity Toolkit: A Guide to Discussing Identity ...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29660" y="2262"/>
            <a:ext cx="2962340" cy="7858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9366" y="5431135"/>
            <a:ext cx="1523938" cy="1400613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977827" y="1670926"/>
            <a:ext cx="1125392" cy="5007243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56508" y="1651165"/>
            <a:ext cx="1125392" cy="5007243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409900" y="1651165"/>
            <a:ext cx="5287602" cy="41173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6936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The MSW@USC Diversity Toolkit: A Guide to Discussing Identity ...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29660" y="2262"/>
            <a:ext cx="2962340" cy="7858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9366" y="5431135"/>
            <a:ext cx="1523938" cy="1400613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24380" y="1702623"/>
            <a:ext cx="1160157" cy="5027345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01186" y="1690688"/>
            <a:ext cx="1160157" cy="5027345"/>
          </a:xfrm>
          <a:prstGeom prst="rect">
            <a:avLst/>
          </a:prstGeom>
        </p:spPr>
      </p:pic>
      <p:pic>
        <p:nvPicPr>
          <p:cNvPr id="14" name="Content Placeholder 3"/>
          <p:cNvPicPr>
            <a:picLocks noGrp="1" noChangeAspect="1"/>
          </p:cNvPicPr>
          <p:nvPr>
            <p:ph idx="1"/>
          </p:nvPr>
        </p:nvPicPr>
        <p:blipFill>
          <a:blip r:embed="rId5"/>
          <a:stretch>
            <a:fillRect/>
          </a:stretch>
        </p:blipFill>
        <p:spPr>
          <a:xfrm>
            <a:off x="6522634" y="1690688"/>
            <a:ext cx="5146201" cy="49677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620980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latin typeface="Berlin Sans FB" panose="020E0602020502020306" pitchFamily="34" charset="0"/>
              </a:rPr>
              <a:t>The next set of questions follow the same pattern, but the numbers are 10 times larger.</a:t>
            </a:r>
            <a:endParaRPr lang="en-GB" dirty="0">
              <a:latin typeface="Berlin Sans FB" panose="020E0602020502020306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451447"/>
            <a:ext cx="10515600" cy="3725515"/>
          </a:xfrm>
        </p:spPr>
        <p:txBody>
          <a:bodyPr/>
          <a:lstStyle/>
          <a:p>
            <a:r>
              <a:rPr lang="en-US" dirty="0" smtClean="0">
                <a:latin typeface="Berlin Sans FB" panose="020E0602020502020306" pitchFamily="34" charset="0"/>
              </a:rPr>
              <a:t>Each counter now has a value of 10</a:t>
            </a:r>
          </a:p>
          <a:p>
            <a:endParaRPr lang="en-US" dirty="0" smtClean="0">
              <a:latin typeface="Berlin Sans FB" panose="020E0602020502020306" pitchFamily="34" charset="0"/>
            </a:endParaRPr>
          </a:p>
          <a:p>
            <a:endParaRPr lang="en-US" dirty="0" smtClean="0">
              <a:latin typeface="Berlin Sans FB" panose="020E0602020502020306" pitchFamily="34" charset="0"/>
            </a:endParaRPr>
          </a:p>
          <a:p>
            <a:pPr marL="0" indent="0">
              <a:buNone/>
            </a:pPr>
            <a:r>
              <a:rPr lang="en-US" dirty="0" smtClean="0">
                <a:latin typeface="Berlin Sans FB" panose="020E0602020502020306" pitchFamily="34" charset="0"/>
              </a:rPr>
              <a:t>  A full</a:t>
            </a:r>
            <a:r>
              <a:rPr lang="en-US" dirty="0" smtClean="0">
                <a:latin typeface="Berlin Sans FB" panose="020E0602020502020306" pitchFamily="34" charset="0"/>
              </a:rPr>
              <a:t> </a:t>
            </a:r>
            <a:r>
              <a:rPr lang="en-US" dirty="0" smtClean="0">
                <a:latin typeface="Berlin Sans FB" panose="020E0602020502020306" pitchFamily="34" charset="0"/>
              </a:rPr>
              <a:t>tens frame</a:t>
            </a:r>
            <a:r>
              <a:rPr lang="en-US" dirty="0" smtClean="0">
                <a:latin typeface="Berlin Sans FB" panose="020E0602020502020306" pitchFamily="34" charset="0"/>
              </a:rPr>
              <a:t>, now </a:t>
            </a:r>
            <a:r>
              <a:rPr lang="en-US" dirty="0" smtClean="0">
                <a:latin typeface="Berlin Sans FB" panose="020E0602020502020306" pitchFamily="34" charset="0"/>
              </a:rPr>
              <a:t>has a </a:t>
            </a:r>
            <a:r>
              <a:rPr lang="en-US" dirty="0">
                <a:latin typeface="Berlin Sans FB" panose="020E0602020502020306" pitchFamily="34" charset="0"/>
              </a:rPr>
              <a:t> </a:t>
            </a:r>
            <a:r>
              <a:rPr lang="en-US" dirty="0" smtClean="0">
                <a:latin typeface="Berlin Sans FB" panose="020E0602020502020306" pitchFamily="34" charset="0"/>
              </a:rPr>
              <a:t>value of 100.</a:t>
            </a:r>
            <a:endParaRPr lang="en-GB" dirty="0">
              <a:latin typeface="Berlin Sans FB" panose="020E0602020502020306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55346" y="3061048"/>
            <a:ext cx="828095" cy="815355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899" y="5443947"/>
            <a:ext cx="1618601" cy="1414053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764367" y="3357972"/>
            <a:ext cx="3959060" cy="30637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98974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23499" y="2402658"/>
            <a:ext cx="5322001" cy="1022930"/>
          </a:xfrm>
          <a:prstGeom prst="rect">
            <a:avLst/>
          </a:prstGeom>
        </p:spPr>
      </p:pic>
      <p:pic>
        <p:nvPicPr>
          <p:cNvPr id="7" name="Content Placeholder 6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2356371" y="2107687"/>
            <a:ext cx="1041922" cy="4409995"/>
          </a:xfrm>
          <a:prstGeom prst="rect">
            <a:avLst/>
          </a:prstGeom>
        </p:spPr>
      </p:pic>
      <p:pic>
        <p:nvPicPr>
          <p:cNvPr id="8" name="Content Placeholder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70997" y="2117617"/>
            <a:ext cx="1037230" cy="4390136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8899" y="5443947"/>
            <a:ext cx="1618601" cy="14140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440008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3988</TotalTime>
  <Words>161</Words>
  <Application>Microsoft Office PowerPoint</Application>
  <PresentationFormat>Widescreen</PresentationFormat>
  <Paragraphs>24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4" baseType="lpstr">
      <vt:lpstr>Arial</vt:lpstr>
      <vt:lpstr>Berlin Sans FB</vt:lpstr>
      <vt:lpstr>Calibri</vt:lpstr>
      <vt:lpstr>Calibri Light</vt:lpstr>
      <vt:lpstr>Office Theme</vt:lpstr>
      <vt:lpstr>Halving even numbers to 10</vt:lpstr>
      <vt:lpstr>Find half of these numbers to 10.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The next set of questions follow the same pattern, but the numbers are 10 times larger.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The next set of questions follow the same pattern, but the numbers are 10 times smaller.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KATE LI</dc:creator>
  <cp:lastModifiedBy>KATE LI</cp:lastModifiedBy>
  <cp:revision>24</cp:revision>
  <dcterms:created xsi:type="dcterms:W3CDTF">2020-05-31T23:43:00Z</dcterms:created>
  <dcterms:modified xsi:type="dcterms:W3CDTF">2020-06-12T14:40:05Z</dcterms:modified>
</cp:coreProperties>
</file>