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71" r:id="rId3"/>
    <p:sldId id="256" r:id="rId4"/>
    <p:sldId id="257" r:id="rId5"/>
    <p:sldId id="258" r:id="rId6"/>
    <p:sldId id="259" r:id="rId7"/>
    <p:sldId id="260" r:id="rId8"/>
    <p:sldId id="267" r:id="rId9"/>
    <p:sldId id="262" r:id="rId10"/>
    <p:sldId id="263" r:id="rId11"/>
    <p:sldId id="266" r:id="rId12"/>
    <p:sldId id="264" r:id="rId13"/>
    <p:sldId id="265" r:id="rId14"/>
    <p:sldId id="268" r:id="rId15"/>
    <p:sldId id="269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198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23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509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63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83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92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024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141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6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00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6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5CD7E-3D34-4BCD-8CF2-C1094C17A8A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33999-8C7F-4789-BF56-BFD81DC6E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40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0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0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0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0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0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Adding </a:t>
            </a:r>
            <a:r>
              <a:rPr lang="en-US" dirty="0" smtClean="0">
                <a:latin typeface="Berlin Sans FB" panose="020E0602020502020306" pitchFamily="34" charset="0"/>
              </a:rPr>
              <a:t>7</a:t>
            </a:r>
            <a:endParaRPr lang="en-GB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Complete the questions on each slide.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To help you see the number fact, you can move the blue counters into the tens frames.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The slides are increasingly challenging. Look for these signposts to see if it is relevant for you.</a:t>
            </a:r>
          </a:p>
          <a:p>
            <a:endParaRPr lang="en-US" dirty="0"/>
          </a:p>
        </p:txBody>
      </p:sp>
      <p:pic>
        <p:nvPicPr>
          <p:cNvPr id="2050" name="Picture 2" descr="https://images.vexels.com/media/users/17482/112799/raw/a4f4aa69a9f3e94e368ce9deb23999d5-signpost-vect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24" y="4143232"/>
            <a:ext cx="2587624" cy="234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04955" y="4806395"/>
            <a:ext cx="1780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All year groups</a:t>
            </a:r>
            <a:endParaRPr lang="en-GB" sz="2400" b="1" dirty="0">
              <a:latin typeface="Berlin Sans FB" panose="020E0602020502020306" pitchFamily="34" charset="0"/>
            </a:endParaRPr>
          </a:p>
        </p:txBody>
      </p:sp>
      <p:pic>
        <p:nvPicPr>
          <p:cNvPr id="10" name="Picture 2" descr="https://images.vexels.com/media/users/17482/112799/raw/a4f4aa69a9f3e94e368ce9deb23999d5-signpost-vect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504" y="4161673"/>
            <a:ext cx="2587624" cy="234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images.vexels.com/media/users/17482/112799/raw/a4f4aa69a9f3e94e368ce9deb23999d5-signpost-vect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1152" y="4161673"/>
            <a:ext cx="2587624" cy="234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665912" y="4806396"/>
            <a:ext cx="21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Year</a:t>
            </a:r>
          </a:p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3 onwards</a:t>
            </a:r>
            <a:endParaRPr lang="en-GB" sz="2400" b="1" dirty="0">
              <a:latin typeface="Berlin Sans FB" panose="020E0602020502020306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69651" y="4806396"/>
            <a:ext cx="21291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Year</a:t>
            </a:r>
          </a:p>
          <a:p>
            <a:pPr algn="ctr"/>
            <a:r>
              <a:rPr lang="en-US" sz="2400" b="1" dirty="0">
                <a:latin typeface="Berlin Sans FB" panose="020E0602020502020306" pitchFamily="34" charset="0"/>
              </a:rPr>
              <a:t>4</a:t>
            </a:r>
            <a:r>
              <a:rPr lang="en-US" sz="2400" b="1" dirty="0" smtClean="0">
                <a:latin typeface="Berlin Sans FB" panose="020E0602020502020306" pitchFamily="34" charset="0"/>
              </a:rPr>
              <a:t>  onwards</a:t>
            </a:r>
            <a:endParaRPr lang="en-GB" sz="2400" b="1" dirty="0">
              <a:latin typeface="Berlin Sans FB" panose="020E0602020502020306" pitchFamily="34" charset="0"/>
            </a:endParaRPr>
          </a:p>
        </p:txBody>
      </p:sp>
      <p:pic>
        <p:nvPicPr>
          <p:cNvPr id="15" name="Picture 2" descr="https://images.vexels.com/media/users/17482/112799/raw/a4f4aa69a9f3e94e368ce9deb23999d5-signpost-vect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119" y="4143232"/>
            <a:ext cx="2587624" cy="234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876612" y="4806396"/>
            <a:ext cx="21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Berlin Sans FB" panose="020E0602020502020306" pitchFamily="34" charset="0"/>
              </a:rPr>
              <a:t>Year</a:t>
            </a:r>
          </a:p>
          <a:p>
            <a:pPr algn="ctr"/>
            <a:r>
              <a:rPr lang="en-US" sz="2400" b="1" dirty="0">
                <a:latin typeface="Berlin Sans FB" panose="020E0602020502020306" pitchFamily="34" charset="0"/>
              </a:rPr>
              <a:t>1</a:t>
            </a:r>
            <a:r>
              <a:rPr lang="en-US" sz="2400" b="1" dirty="0" smtClean="0">
                <a:latin typeface="Berlin Sans FB" panose="020E0602020502020306" pitchFamily="34" charset="0"/>
              </a:rPr>
              <a:t>  onwards</a:t>
            </a:r>
            <a:endParaRPr lang="en-GB" sz="2400" b="1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15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926659" y="5507069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9</a:t>
            </a:r>
            <a:r>
              <a:rPr lang="en-US" sz="8000" dirty="0" smtClean="0"/>
              <a:t>0 + </a:t>
            </a:r>
            <a:r>
              <a:rPr lang="en-US" sz="8000" dirty="0" smtClean="0"/>
              <a:t>70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039" y="257338"/>
            <a:ext cx="891795" cy="81535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067" y="257338"/>
            <a:ext cx="891795" cy="81535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27" y="257338"/>
            <a:ext cx="891795" cy="81535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81" y="303209"/>
            <a:ext cx="891795" cy="81535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53" y="257338"/>
            <a:ext cx="891795" cy="81535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01" y="257338"/>
            <a:ext cx="891795" cy="81535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803" y="4398394"/>
            <a:ext cx="828095" cy="81535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1372" y="4364861"/>
            <a:ext cx="828095" cy="81535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747" y="3311560"/>
            <a:ext cx="828095" cy="81535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803" y="3311559"/>
            <a:ext cx="828095" cy="81535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9740" y="2301403"/>
            <a:ext cx="828095" cy="81535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0490" y="2291791"/>
            <a:ext cx="828095" cy="81535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1494" y="1267584"/>
            <a:ext cx="828095" cy="81535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0490" y="1248102"/>
            <a:ext cx="828095" cy="81535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257338"/>
            <a:ext cx="828095" cy="81535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26" y="280273"/>
            <a:ext cx="891795" cy="81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71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926659" y="5507069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80 + </a:t>
            </a:r>
            <a:r>
              <a:rPr lang="en-US" sz="8000" dirty="0" smtClean="0"/>
              <a:t>70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751" y="229745"/>
            <a:ext cx="891795" cy="81535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531" y="246478"/>
            <a:ext cx="891795" cy="81535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45" y="316831"/>
            <a:ext cx="891795" cy="81535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88" y="217786"/>
            <a:ext cx="891795" cy="81535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805" y="263211"/>
            <a:ext cx="891795" cy="81535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78" y="226008"/>
            <a:ext cx="891795" cy="81535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803" y="4398394"/>
            <a:ext cx="828095" cy="81535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1372" y="4364861"/>
            <a:ext cx="828095" cy="81535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747" y="3311560"/>
            <a:ext cx="828095" cy="81535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803" y="3311559"/>
            <a:ext cx="828095" cy="81535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9740" y="2301403"/>
            <a:ext cx="828095" cy="81535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0490" y="2291791"/>
            <a:ext cx="828095" cy="81535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1494" y="1267584"/>
            <a:ext cx="828095" cy="81535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0490" y="1248102"/>
            <a:ext cx="828095" cy="81535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332" y="241704"/>
            <a:ext cx="891795" cy="81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71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926659" y="5507069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60 + </a:t>
            </a:r>
            <a:r>
              <a:rPr lang="en-US" sz="8000" dirty="0" smtClean="0"/>
              <a:t>70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751" y="229745"/>
            <a:ext cx="891795" cy="81535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531" y="246478"/>
            <a:ext cx="891795" cy="81535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45" y="316831"/>
            <a:ext cx="891795" cy="81535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88" y="217786"/>
            <a:ext cx="891795" cy="81535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805" y="263211"/>
            <a:ext cx="891795" cy="81535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78" y="226008"/>
            <a:ext cx="891795" cy="81535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803" y="4398394"/>
            <a:ext cx="828095" cy="81535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1372" y="4364861"/>
            <a:ext cx="828095" cy="81535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747" y="3311560"/>
            <a:ext cx="828095" cy="81535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803" y="3311559"/>
            <a:ext cx="828095" cy="81535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9740" y="2301403"/>
            <a:ext cx="828095" cy="81535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0490" y="2291791"/>
            <a:ext cx="828095" cy="81535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802" y="228316"/>
            <a:ext cx="891795" cy="81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6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926659" y="5507069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50 + 70 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751" y="229745"/>
            <a:ext cx="891795" cy="81535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531" y="246478"/>
            <a:ext cx="891795" cy="81535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45" y="316831"/>
            <a:ext cx="891795" cy="81535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88" y="217786"/>
            <a:ext cx="891795" cy="81535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805" y="263211"/>
            <a:ext cx="891795" cy="81535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78" y="226008"/>
            <a:ext cx="891795" cy="81535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803" y="4398394"/>
            <a:ext cx="828095" cy="81535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1372" y="4364861"/>
            <a:ext cx="828095" cy="81535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747" y="3311560"/>
            <a:ext cx="828095" cy="81535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803" y="3311559"/>
            <a:ext cx="828095" cy="81535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9740" y="2301403"/>
            <a:ext cx="828095" cy="81535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802" y="226008"/>
            <a:ext cx="891795" cy="81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51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The next set of questions follow the same pattern, but the numbers are 10 times larger, again.</a:t>
            </a:r>
            <a:endParaRPr lang="en-GB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1447"/>
            <a:ext cx="10515600" cy="3725515"/>
          </a:xfrm>
        </p:spPr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Each counter now has a value of 100</a:t>
            </a: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>
                <a:latin typeface="Berlin Sans FB" panose="020E0602020502020306" pitchFamily="34" charset="0"/>
              </a:rPr>
              <a:t>When you fill a tens frame, that means, </a:t>
            </a:r>
            <a:r>
              <a:rPr lang="en-US" dirty="0" smtClean="0">
                <a:latin typeface="Berlin Sans FB" panose="020E0602020502020306" pitchFamily="34" charset="0"/>
              </a:rPr>
              <a:t>10 </a:t>
            </a:r>
            <a:r>
              <a:rPr lang="en-US" dirty="0" smtClean="0">
                <a:latin typeface="Berlin Sans FB" panose="020E0602020502020306" pitchFamily="34" charset="0"/>
              </a:rPr>
              <a:t>x </a:t>
            </a:r>
            <a:r>
              <a:rPr lang="en-US" dirty="0" smtClean="0">
                <a:latin typeface="Berlin Sans FB" panose="020E0602020502020306" pitchFamily="34" charset="0"/>
              </a:rPr>
              <a:t>100, </a:t>
            </a:r>
            <a:r>
              <a:rPr lang="en-US" dirty="0" smtClean="0">
                <a:latin typeface="Berlin Sans FB" panose="020E0602020502020306" pitchFamily="34" charset="0"/>
              </a:rPr>
              <a:t>so a </a:t>
            </a:r>
            <a:r>
              <a:rPr lang="en-US" dirty="0" smtClean="0">
                <a:latin typeface="Berlin Sans FB" panose="020E0602020502020306" pitchFamily="34" charset="0"/>
              </a:rPr>
              <a:t>full </a:t>
            </a:r>
            <a:r>
              <a:rPr lang="en-US" dirty="0" smtClean="0">
                <a:latin typeface="Berlin Sans FB" panose="020E0602020502020306" pitchFamily="34" charset="0"/>
              </a:rPr>
              <a:t>frame has a </a:t>
            </a:r>
            <a:r>
              <a:rPr lang="en-US" dirty="0">
                <a:latin typeface="Berlin Sans FB" panose="020E0602020502020306" pitchFamily="34" charset="0"/>
              </a:rPr>
              <a:t> </a:t>
            </a:r>
            <a:r>
              <a:rPr lang="en-US" dirty="0" smtClean="0">
                <a:latin typeface="Berlin Sans FB" panose="020E0602020502020306" pitchFamily="34" charset="0"/>
              </a:rPr>
              <a:t>value of </a:t>
            </a:r>
            <a:r>
              <a:rPr lang="en-US" dirty="0" smtClean="0">
                <a:latin typeface="Berlin Sans FB" panose="020E0602020502020306" pitchFamily="34" charset="0"/>
              </a:rPr>
              <a:t>1000.</a:t>
            </a:r>
            <a:endParaRPr lang="en-GB" dirty="0">
              <a:latin typeface="Berlin Sans FB" panose="020E0602020502020306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9186" y="3082314"/>
            <a:ext cx="889760" cy="86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466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7</a:t>
            </a:r>
            <a:r>
              <a:rPr lang="en-US" sz="8000" dirty="0" smtClean="0"/>
              <a:t>00 </a:t>
            </a:r>
            <a:r>
              <a:rPr lang="en-US" sz="8000" dirty="0" smtClean="0"/>
              <a:t>+ </a:t>
            </a:r>
            <a:r>
              <a:rPr lang="en-US" sz="8000" dirty="0" smtClean="0"/>
              <a:t>700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50" y="470021"/>
            <a:ext cx="868824" cy="82933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66" y="470021"/>
            <a:ext cx="868824" cy="82933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98" y="470021"/>
            <a:ext cx="868824" cy="82933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66" y="489390"/>
            <a:ext cx="868824" cy="829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4335602"/>
            <a:ext cx="889760" cy="86397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4335602"/>
            <a:ext cx="889760" cy="86397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3253042"/>
            <a:ext cx="889760" cy="86397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10359"/>
            <a:ext cx="889760" cy="86397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2277096"/>
            <a:ext cx="889760" cy="86397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2277096"/>
            <a:ext cx="889760" cy="863970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1202556"/>
            <a:ext cx="889760" cy="86397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17" y="5508475"/>
            <a:ext cx="1529854" cy="133642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98" y="511575"/>
            <a:ext cx="868824" cy="82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23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9</a:t>
            </a:r>
            <a:r>
              <a:rPr lang="en-US" sz="8000" dirty="0" smtClean="0"/>
              <a:t>00 </a:t>
            </a:r>
            <a:r>
              <a:rPr lang="en-US" sz="8000" dirty="0" smtClean="0"/>
              <a:t>+ </a:t>
            </a:r>
            <a:r>
              <a:rPr lang="en-US" sz="8000" dirty="0"/>
              <a:t>7</a:t>
            </a:r>
            <a:r>
              <a:rPr lang="en-US" sz="8000" dirty="0" smtClean="0"/>
              <a:t>00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50" y="470021"/>
            <a:ext cx="868824" cy="82933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66" y="470021"/>
            <a:ext cx="868824" cy="82933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98" y="470021"/>
            <a:ext cx="868824" cy="82933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66" y="489390"/>
            <a:ext cx="868824" cy="829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4335602"/>
            <a:ext cx="889760" cy="86397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4335602"/>
            <a:ext cx="889760" cy="86397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3253042"/>
            <a:ext cx="889760" cy="86397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10359"/>
            <a:ext cx="889760" cy="86397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2277096"/>
            <a:ext cx="889760" cy="86397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2277096"/>
            <a:ext cx="889760" cy="863970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1202556"/>
            <a:ext cx="889760" cy="86397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17" y="5508475"/>
            <a:ext cx="1529854" cy="133642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1202556"/>
            <a:ext cx="889760" cy="86397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3964" y="253940"/>
            <a:ext cx="889760" cy="86397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14" y="508759"/>
            <a:ext cx="868824" cy="82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65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8</a:t>
            </a:r>
            <a:r>
              <a:rPr lang="en-US" sz="8000" dirty="0" smtClean="0"/>
              <a:t>00 </a:t>
            </a:r>
            <a:r>
              <a:rPr lang="en-US" sz="8000" dirty="0" smtClean="0"/>
              <a:t>+ </a:t>
            </a:r>
            <a:r>
              <a:rPr lang="en-US" sz="8000" dirty="0" smtClean="0"/>
              <a:t>700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50" y="470021"/>
            <a:ext cx="868824" cy="82933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66" y="470021"/>
            <a:ext cx="868824" cy="82933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98" y="470021"/>
            <a:ext cx="868824" cy="82933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66" y="489390"/>
            <a:ext cx="868824" cy="829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4335602"/>
            <a:ext cx="889760" cy="86397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4335602"/>
            <a:ext cx="889760" cy="86397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3253042"/>
            <a:ext cx="889760" cy="86397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10359"/>
            <a:ext cx="889760" cy="86397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2277096"/>
            <a:ext cx="889760" cy="86397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2277096"/>
            <a:ext cx="889760" cy="863970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1202556"/>
            <a:ext cx="889760" cy="86397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17" y="5508475"/>
            <a:ext cx="1529854" cy="133642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1202556"/>
            <a:ext cx="889760" cy="86397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14" y="508759"/>
            <a:ext cx="868824" cy="82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42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6</a:t>
            </a:r>
            <a:r>
              <a:rPr lang="en-US" sz="8000" dirty="0" smtClean="0"/>
              <a:t>00 </a:t>
            </a:r>
            <a:r>
              <a:rPr lang="en-US" sz="8000" dirty="0" smtClean="0"/>
              <a:t>+ </a:t>
            </a:r>
            <a:r>
              <a:rPr lang="en-US" sz="8000" dirty="0" smtClean="0"/>
              <a:t>700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82" y="470021"/>
            <a:ext cx="868824" cy="82933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50" y="470021"/>
            <a:ext cx="868824" cy="82933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66" y="470021"/>
            <a:ext cx="868824" cy="82933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98" y="470021"/>
            <a:ext cx="868824" cy="82933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66" y="489390"/>
            <a:ext cx="868824" cy="829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4335602"/>
            <a:ext cx="889760" cy="86397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4335602"/>
            <a:ext cx="889760" cy="86397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3253042"/>
            <a:ext cx="889760" cy="86397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10359"/>
            <a:ext cx="889760" cy="86397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2277096"/>
            <a:ext cx="889760" cy="86397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2277096"/>
            <a:ext cx="889760" cy="86397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17" y="5508475"/>
            <a:ext cx="1529854" cy="133642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14" y="525222"/>
            <a:ext cx="868824" cy="82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59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5</a:t>
            </a:r>
            <a:r>
              <a:rPr lang="en-US" sz="8000" dirty="0" smtClean="0"/>
              <a:t>00 </a:t>
            </a:r>
            <a:r>
              <a:rPr lang="en-US" sz="8000" dirty="0" smtClean="0"/>
              <a:t>+ </a:t>
            </a:r>
            <a:r>
              <a:rPr lang="en-US" sz="8000" dirty="0" smtClean="0"/>
              <a:t>700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362" y="418734"/>
            <a:ext cx="868824" cy="8293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362" y="470021"/>
            <a:ext cx="868824" cy="8293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362" y="470021"/>
            <a:ext cx="868824" cy="82933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362" y="470021"/>
            <a:ext cx="868824" cy="82933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362" y="470021"/>
            <a:ext cx="868824" cy="82933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362" y="470021"/>
            <a:ext cx="868824" cy="829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4335602"/>
            <a:ext cx="889760" cy="86397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4335602"/>
            <a:ext cx="889760" cy="86397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4" y="3253042"/>
            <a:ext cx="889760" cy="86397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10359"/>
            <a:ext cx="889760" cy="86397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794" y="2277096"/>
            <a:ext cx="889760" cy="86397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17" y="5508475"/>
            <a:ext cx="1529854" cy="133642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747" y="489390"/>
            <a:ext cx="868824" cy="82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32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Can you find the pairs?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0165" y="3530146"/>
            <a:ext cx="461963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9792" y="2410014"/>
            <a:ext cx="1008062" cy="1026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723" y="5098554"/>
            <a:ext cx="936625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58" y="5520829"/>
            <a:ext cx="10080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7692" y="5098554"/>
            <a:ext cx="957263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303" y="1396545"/>
            <a:ext cx="1000420" cy="1490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32764" y="259307"/>
            <a:ext cx="10221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Berlin Sans FB" panose="020E0602020502020306" pitchFamily="34" charset="0"/>
              </a:rPr>
              <a:t>Drag the number together to make </a:t>
            </a:r>
            <a:r>
              <a:rPr lang="en-US" sz="4800" dirty="0" smtClean="0">
                <a:latin typeface="Berlin Sans FB" panose="020E0602020502020306" pitchFamily="34" charset="0"/>
              </a:rPr>
              <a:t>7.</a:t>
            </a:r>
            <a:endParaRPr lang="en-GB" sz="48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87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7.40741E-7 L 0.59687 0.153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44" y="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0.19688 -0.22037 " pathEditMode="relative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7 L 0.20764 -0.4150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82" y="-2076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0.17327 1.85185E-6 " pathEditMode="relative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0 L -0.58629 0.3405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23" y="1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The next set of questions follow the same pattern, but the numbers are 10 times larger, again.</a:t>
            </a:r>
            <a:endParaRPr lang="en-GB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1447"/>
            <a:ext cx="10515600" cy="3725515"/>
          </a:xfrm>
        </p:spPr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Each counter now has a value of </a:t>
            </a:r>
            <a:r>
              <a:rPr lang="en-US" dirty="0" smtClean="0">
                <a:latin typeface="Berlin Sans FB" panose="020E0602020502020306" pitchFamily="34" charset="0"/>
              </a:rPr>
              <a:t>0.1</a:t>
            </a:r>
            <a:endParaRPr lang="en-US" dirty="0" smtClean="0">
              <a:latin typeface="Berlin Sans FB" panose="020E0602020502020306" pitchFamily="34" charset="0"/>
            </a:endParaRP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>
                <a:latin typeface="Berlin Sans FB" panose="020E0602020502020306" pitchFamily="34" charset="0"/>
              </a:rPr>
              <a:t>When you fill </a:t>
            </a:r>
            <a:r>
              <a:rPr lang="en-US" dirty="0" smtClean="0">
                <a:latin typeface="Berlin Sans FB" panose="020E0602020502020306" pitchFamily="34" charset="0"/>
              </a:rPr>
              <a:t>a </a:t>
            </a:r>
            <a:r>
              <a:rPr lang="en-US" dirty="0" smtClean="0">
                <a:latin typeface="Berlin Sans FB" panose="020E0602020502020306" pitchFamily="34" charset="0"/>
              </a:rPr>
              <a:t>frame, that means, </a:t>
            </a:r>
            <a:r>
              <a:rPr lang="en-US" dirty="0" smtClean="0">
                <a:latin typeface="Berlin Sans FB" panose="020E0602020502020306" pitchFamily="34" charset="0"/>
              </a:rPr>
              <a:t>0.1 </a:t>
            </a:r>
            <a:r>
              <a:rPr lang="en-US" dirty="0" smtClean="0">
                <a:latin typeface="Berlin Sans FB" panose="020E0602020502020306" pitchFamily="34" charset="0"/>
              </a:rPr>
              <a:t>x </a:t>
            </a:r>
            <a:r>
              <a:rPr lang="en-US" dirty="0" smtClean="0">
                <a:latin typeface="Berlin Sans FB" panose="020E0602020502020306" pitchFamily="34" charset="0"/>
              </a:rPr>
              <a:t>10</a:t>
            </a:r>
            <a:r>
              <a:rPr lang="en-US" dirty="0" smtClean="0">
                <a:latin typeface="Berlin Sans FB" panose="020E0602020502020306" pitchFamily="34" charset="0"/>
              </a:rPr>
              <a:t>, </a:t>
            </a:r>
            <a:r>
              <a:rPr lang="en-US" dirty="0" smtClean="0">
                <a:latin typeface="Berlin Sans FB" panose="020E0602020502020306" pitchFamily="34" charset="0"/>
              </a:rPr>
              <a:t>so a </a:t>
            </a:r>
            <a:r>
              <a:rPr lang="en-US" dirty="0" smtClean="0">
                <a:latin typeface="Berlin Sans FB" panose="020E0602020502020306" pitchFamily="34" charset="0"/>
              </a:rPr>
              <a:t>full </a:t>
            </a:r>
            <a:r>
              <a:rPr lang="en-US" dirty="0" smtClean="0">
                <a:latin typeface="Berlin Sans FB" panose="020E0602020502020306" pitchFamily="34" charset="0"/>
              </a:rPr>
              <a:t>frame has a </a:t>
            </a:r>
            <a:r>
              <a:rPr lang="en-US" dirty="0">
                <a:latin typeface="Berlin Sans FB" panose="020E0602020502020306" pitchFamily="34" charset="0"/>
              </a:rPr>
              <a:t> </a:t>
            </a:r>
            <a:r>
              <a:rPr lang="en-US" dirty="0" smtClean="0">
                <a:latin typeface="Berlin Sans FB" panose="020E0602020502020306" pitchFamily="34" charset="0"/>
              </a:rPr>
              <a:t>value of </a:t>
            </a:r>
            <a:r>
              <a:rPr lang="en-US" dirty="0" smtClean="0">
                <a:latin typeface="Berlin Sans FB" panose="020E0602020502020306" pitchFamily="34" charset="0"/>
              </a:rPr>
              <a:t>1.</a:t>
            </a:r>
            <a:endParaRPr lang="en-GB" dirty="0">
              <a:latin typeface="Berlin Sans FB" panose="020E0602020502020306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4221" y="2982960"/>
            <a:ext cx="984132" cy="90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814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0.7 </a:t>
            </a:r>
            <a:r>
              <a:rPr lang="en-US" sz="8000" dirty="0" smtClean="0"/>
              <a:t>+ </a:t>
            </a:r>
            <a:r>
              <a:rPr lang="en-US" sz="8000" dirty="0" smtClean="0"/>
              <a:t>0.7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4306793"/>
            <a:ext cx="984132" cy="90096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4306793"/>
            <a:ext cx="984132" cy="90096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3301139"/>
            <a:ext cx="984132" cy="90096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01139"/>
            <a:ext cx="984132" cy="90096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2258596"/>
            <a:ext cx="984132" cy="90096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2295485"/>
            <a:ext cx="984132" cy="90096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1235682"/>
            <a:ext cx="984132" cy="90096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983" y="342332"/>
            <a:ext cx="920016" cy="893349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92" y="5563913"/>
            <a:ext cx="1415410" cy="128098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389" y="342332"/>
            <a:ext cx="920016" cy="89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69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0.9 </a:t>
            </a:r>
            <a:r>
              <a:rPr lang="en-US" sz="8000" dirty="0" smtClean="0"/>
              <a:t>+ </a:t>
            </a:r>
            <a:r>
              <a:rPr lang="en-US" sz="8000" dirty="0" smtClean="0"/>
              <a:t>0.7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4306793"/>
            <a:ext cx="984132" cy="90096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4306793"/>
            <a:ext cx="984132" cy="90096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3301139"/>
            <a:ext cx="984132" cy="90096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01139"/>
            <a:ext cx="984132" cy="90096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2258596"/>
            <a:ext cx="984132" cy="90096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2295485"/>
            <a:ext cx="984132" cy="90096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1235682"/>
            <a:ext cx="984132" cy="90096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983" y="342332"/>
            <a:ext cx="920016" cy="89334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5094" y="1235682"/>
            <a:ext cx="984132" cy="90096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1986" y="175879"/>
            <a:ext cx="984132" cy="90096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92" y="5563913"/>
            <a:ext cx="1415410" cy="128098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983" y="342332"/>
            <a:ext cx="920016" cy="89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89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0.8 </a:t>
            </a:r>
            <a:r>
              <a:rPr lang="en-US" sz="8000" dirty="0" smtClean="0"/>
              <a:t>+ </a:t>
            </a:r>
            <a:r>
              <a:rPr lang="en-US" sz="8000" dirty="0" smtClean="0"/>
              <a:t>0.7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4306793"/>
            <a:ext cx="984132" cy="90096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4306793"/>
            <a:ext cx="984132" cy="90096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3301139"/>
            <a:ext cx="984132" cy="90096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01139"/>
            <a:ext cx="984132" cy="90096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2258596"/>
            <a:ext cx="984132" cy="90096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2295485"/>
            <a:ext cx="984132" cy="90096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1235682"/>
            <a:ext cx="984132" cy="90096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983" y="342332"/>
            <a:ext cx="920016" cy="89334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5094" y="1235682"/>
            <a:ext cx="984132" cy="90096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92" y="5563913"/>
            <a:ext cx="1415410" cy="128098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129" y="342332"/>
            <a:ext cx="920016" cy="89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90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0.6 </a:t>
            </a:r>
            <a:r>
              <a:rPr lang="en-US" sz="8000" dirty="0" smtClean="0"/>
              <a:t>+ </a:t>
            </a:r>
            <a:r>
              <a:rPr lang="en-US" sz="8000" dirty="0" smtClean="0"/>
              <a:t>0.7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4306793"/>
            <a:ext cx="984132" cy="90096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4306793"/>
            <a:ext cx="984132" cy="90096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3301139"/>
            <a:ext cx="984132" cy="90096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01139"/>
            <a:ext cx="984132" cy="90096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2258596"/>
            <a:ext cx="984132" cy="90096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2295485"/>
            <a:ext cx="984132" cy="90096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983" y="342332"/>
            <a:ext cx="920016" cy="89334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92" y="5563913"/>
            <a:ext cx="1415410" cy="128098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129" y="342332"/>
            <a:ext cx="920016" cy="89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86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06809" y="5521460"/>
            <a:ext cx="5072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0.5 </a:t>
            </a:r>
            <a:r>
              <a:rPr lang="en-US" sz="8000" dirty="0" smtClean="0"/>
              <a:t>+ </a:t>
            </a:r>
            <a:r>
              <a:rPr lang="en-US" sz="8000" dirty="0" smtClean="0"/>
              <a:t>0.7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7287620" y="573280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4306793"/>
            <a:ext cx="984132" cy="90096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4306793"/>
            <a:ext cx="984132" cy="90096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562" y="3301139"/>
            <a:ext cx="984132" cy="90096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3301139"/>
            <a:ext cx="984132" cy="90096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385" y="2295485"/>
            <a:ext cx="984132" cy="90096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3"/>
            <a:ext cx="920016" cy="89334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6" y="342332"/>
            <a:ext cx="920016" cy="89334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983" y="342332"/>
            <a:ext cx="920016" cy="8933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92" y="5563913"/>
            <a:ext cx="1415410" cy="128098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389" y="342332"/>
            <a:ext cx="920016" cy="89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91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423574" y="400903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23574" y="414550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39850" y="426493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423574" y="399198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431712" y="394079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07298" y="387255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370996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430119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370995" y="333005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452115" y="333005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3370995" y="2333767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493058" y="229282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448385" y="1259006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926004" y="5534561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7 + </a:t>
            </a:r>
            <a:r>
              <a:rPr lang="en-US" sz="8000" dirty="0" smtClean="0"/>
              <a:t>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423573" y="389656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66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423574" y="400903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23574" y="414550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39850" y="426493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423574" y="399198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431712" y="394079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23574" y="413698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370996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430119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370995" y="333005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452115" y="333005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3426358" y="229282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493058" y="229282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3426357" y="1259006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4493057" y="1259005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4452114" y="204717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3926004" y="5534561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9</a:t>
            </a:r>
            <a:r>
              <a:rPr lang="en-US" sz="8000" dirty="0" smtClean="0"/>
              <a:t> + </a:t>
            </a:r>
            <a:r>
              <a:rPr lang="en-US" sz="8000" dirty="0" smtClean="0"/>
              <a:t>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20" name="Rectangle 19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423573" y="426493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70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423574" y="400903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23574" y="414550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39850" y="426493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423574" y="399198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431712" y="394079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23574" y="413698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370996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430119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370995" y="333005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452115" y="333005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3426358" y="229282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493058" y="229282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3926004" y="5534561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6</a:t>
            </a:r>
            <a:r>
              <a:rPr lang="en-US" sz="8000" dirty="0" smtClean="0"/>
              <a:t> + </a:t>
            </a:r>
            <a:r>
              <a:rPr lang="en-US" sz="8000" dirty="0" smtClean="0"/>
              <a:t>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20" name="Rectangle 19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439849" y="413697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21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466125" y="1015051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66125" y="987757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98737" y="1015051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454102" y="1001404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446976" y="1001404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49000" y="1001404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370996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430119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312009" y="3384645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452115" y="333005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3426358" y="229282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493058" y="229282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375686" y="1276066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4493057" y="1276065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3926004" y="5534561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8</a:t>
            </a:r>
            <a:r>
              <a:rPr lang="en-US" sz="8000" dirty="0" smtClean="0"/>
              <a:t> + </a:t>
            </a:r>
            <a:r>
              <a:rPr lang="en-US" sz="8000" dirty="0" smtClean="0"/>
              <a:t>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19" name="Rectangle 18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456126" y="1001404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32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8539" y="1280331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423574" y="400903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23574" y="414550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39850" y="426493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423574" y="399198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431712" y="394079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23574" y="413698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370996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430119" y="4326341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370995" y="333005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452115" y="333005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493058" y="2292824"/>
            <a:ext cx="873457" cy="8325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3926004" y="5534561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5</a:t>
            </a:r>
            <a:r>
              <a:rPr lang="en-US" sz="8000" dirty="0" smtClean="0"/>
              <a:t> + </a:t>
            </a:r>
            <a:r>
              <a:rPr lang="en-US" sz="8000" dirty="0" smtClean="0"/>
              <a:t>7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20" name="Rectangle 19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6" y="5431135"/>
            <a:ext cx="1523938" cy="1400613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439849" y="413697"/>
            <a:ext cx="873457" cy="832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81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The next set of questions follow the same pattern, but the numbers are 10 times larger.</a:t>
            </a:r>
            <a:endParaRPr lang="en-GB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1447"/>
            <a:ext cx="10515600" cy="3725515"/>
          </a:xfrm>
        </p:spPr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Each counter now has a value of 10</a:t>
            </a: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>
                <a:latin typeface="Berlin Sans FB" panose="020E0602020502020306" pitchFamily="34" charset="0"/>
              </a:rPr>
              <a:t>When you fill a tens frame, that means, 10 x 10, so a full tens frame has a </a:t>
            </a:r>
            <a:r>
              <a:rPr lang="en-US" dirty="0">
                <a:latin typeface="Berlin Sans FB" panose="020E0602020502020306" pitchFamily="34" charset="0"/>
              </a:rPr>
              <a:t> </a:t>
            </a:r>
            <a:r>
              <a:rPr lang="en-US" dirty="0" smtClean="0">
                <a:latin typeface="Berlin Sans FB" panose="020E0602020502020306" pitchFamily="34" charset="0"/>
              </a:rPr>
              <a:t>value of 100.</a:t>
            </a:r>
            <a:endParaRPr lang="en-GB" dirty="0">
              <a:latin typeface="Berlin Sans FB" panose="020E0602020502020306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346" y="3061048"/>
            <a:ext cx="828095" cy="8153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538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39305" y="1280331"/>
            <a:ext cx="5418161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intable Ten Frames - HelpingWithMath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09792" y="1324785"/>
            <a:ext cx="541816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926659" y="5507069"/>
            <a:ext cx="479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70 + </a:t>
            </a:r>
            <a:r>
              <a:rPr lang="en-US" sz="8000" dirty="0" smtClean="0"/>
              <a:t>70 </a:t>
            </a:r>
            <a:r>
              <a:rPr lang="en-US" sz="8000" dirty="0" smtClean="0"/>
              <a:t>=</a:t>
            </a:r>
            <a:endParaRPr lang="en-GB" sz="8000" dirty="0"/>
          </a:p>
        </p:txBody>
      </p:sp>
      <p:sp>
        <p:nvSpPr>
          <p:cNvPr id="37" name="Rectangle 36"/>
          <p:cNvSpPr/>
          <p:nvPr/>
        </p:nvSpPr>
        <p:spPr>
          <a:xfrm>
            <a:off x="6946710" y="5718412"/>
            <a:ext cx="1487606" cy="900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056" y="396195"/>
            <a:ext cx="891795" cy="81535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19" y="331956"/>
            <a:ext cx="891795" cy="81535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675" y="267718"/>
            <a:ext cx="891795" cy="81535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64" y="270504"/>
            <a:ext cx="891795" cy="81535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77" y="273290"/>
            <a:ext cx="891795" cy="81535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229" y="366937"/>
            <a:ext cx="891795" cy="81535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0489" y="4331327"/>
            <a:ext cx="828095" cy="81535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1372" y="4364861"/>
            <a:ext cx="828095" cy="81535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747" y="3311560"/>
            <a:ext cx="828095" cy="81535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803" y="3311559"/>
            <a:ext cx="828095" cy="81535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9740" y="2301403"/>
            <a:ext cx="828095" cy="81535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0490" y="2291791"/>
            <a:ext cx="828095" cy="81535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1494" y="1267584"/>
            <a:ext cx="828095" cy="815355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99" y="5443947"/>
            <a:ext cx="1618601" cy="1414053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161" y="1898427"/>
            <a:ext cx="2306823" cy="162130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662" y="366937"/>
            <a:ext cx="891795" cy="81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62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3940</TotalTime>
  <Words>307</Words>
  <Application>Microsoft Office PowerPoint</Application>
  <PresentationFormat>Widescreen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Berlin Sans FB</vt:lpstr>
      <vt:lpstr>Calibri</vt:lpstr>
      <vt:lpstr>Calibri Light</vt:lpstr>
      <vt:lpstr>Office Theme</vt:lpstr>
      <vt:lpstr>Adding 7</vt:lpstr>
      <vt:lpstr>Can you find the pairs?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next set of questions follow the same pattern, but the numbers are 10 times larger.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next set of questions follow the same pattern, but the numbers are 10 times larger, again.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next set of questions follow the same pattern, but the numbers are 10 times larger, again.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LI</dc:creator>
  <cp:lastModifiedBy>KATE LI</cp:lastModifiedBy>
  <cp:revision>19</cp:revision>
  <dcterms:created xsi:type="dcterms:W3CDTF">2020-05-31T23:43:00Z</dcterms:created>
  <dcterms:modified xsi:type="dcterms:W3CDTF">2020-06-05T18:05:48Z</dcterms:modified>
</cp:coreProperties>
</file>